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Helvetica Neue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regular.fntdata"/><Relationship Id="rId11" Type="http://schemas.openxmlformats.org/officeDocument/2006/relationships/slide" Target="slides/slide6.xml"/><Relationship Id="rId22" Type="http://schemas.openxmlformats.org/officeDocument/2006/relationships/font" Target="fonts/HelveticaNeue-italic.fntdata"/><Relationship Id="rId10" Type="http://schemas.openxmlformats.org/officeDocument/2006/relationships/slide" Target="slides/slide5.xml"/><Relationship Id="rId21" Type="http://schemas.openxmlformats.org/officeDocument/2006/relationships/font" Target="fonts/HelveticaNeue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b0dbe3a2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b0dbe3a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6ecb8becbc_3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6ecb8becbc_3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5e478b28c_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5e478b28c_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highlight>
                  <a:srgbClr val="FFFFFF"/>
                </a:highlight>
              </a:rPr>
              <a:t>Szabadalmak: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highlight>
                  <a:srgbClr val="FFFFFF"/>
                </a:highlight>
              </a:rPr>
              <a:t>- Kapcsolási elrendezés az ESZ-1010 típusú számítógép operatív memóriájának növelésére (Ügyszám:P8500840 Lajstrom: 193740)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highlight>
                  <a:srgbClr val="FFFFFF"/>
                </a:highlight>
              </a:rPr>
              <a:t>- ESZ-1010 számítógéphez elektronikus diszk kapcsolási elrendezése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highlight>
                  <a:srgbClr val="FFFFFF"/>
                </a:highlight>
              </a:rPr>
              <a:t>- Eljárás és rendszer mozgó objektum pozíciójának rádióinterferencia-alapú meghatározására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highlight>
                  <a:srgbClr val="FFFFFF"/>
                </a:highlight>
              </a:rPr>
              <a:t> 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highlight>
                  <a:srgbClr val="FFFFFF"/>
                </a:highlight>
              </a:rPr>
              <a:t>Fejlesztések: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highlight>
                  <a:srgbClr val="FFFFFF"/>
                </a:highlight>
              </a:rPr>
              <a:t>- E-PROM beégető hardver és program. (VIFI)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8dae7291_1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" name="Google Shape;68;g38dae7291_124:notes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g38dae7291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ecb8becbc_2_6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ecb8becbc_2_6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ecb8becbc_2_6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ecb8becbc_2_6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ecb8becbc_2_8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ecb8becbc_2_8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b0dbe3a2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eb0dbe3a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ecb8becbc_2_17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ecb8becbc_2_17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2" type="body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3048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indent="3048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indent="30480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30480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indent="30480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indent="304800" lvl="5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indent="304800" lvl="6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indent="304800" lvl="7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indent="304800" lvl="8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1905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1pPr>
            <a:lvl2pPr indent="1905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2pPr>
            <a:lvl3pPr indent="1905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3pPr>
            <a:lvl4pPr indent="1905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4pPr>
            <a:lvl5pPr indent="1905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5pPr>
            <a:lvl6pPr indent="1905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6pPr>
            <a:lvl7pPr indent="1905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7pPr>
            <a:lvl8pPr indent="1905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8pPr>
            <a:lvl9pPr indent="1905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7" name="Google Shape;17;p4"/>
          <p:cNvSpPr txBox="1"/>
          <p:nvPr>
            <p:ph idx="2" type="body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idx="1" type="body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indent="-3429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2pPr>
            <a:lvl3pPr indent="-3429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3pPr>
            <a:lvl4pPr indent="-3429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indent="-3429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5pPr>
            <a:lvl6pPr indent="-3429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6pPr>
            <a:lvl7pPr indent="-34290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indent="-34290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8pPr>
            <a:lvl9pPr indent="-34290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indent="-317500" lvl="1" marL="9144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o"/>
              <a:defRPr/>
            </a:lvl2pPr>
            <a:lvl3pPr indent="-317500" lvl="2" marL="13716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▪"/>
              <a:defRPr/>
            </a:lvl3pPr>
            <a:lvl4pPr indent="-317500" lvl="3" marL="18288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4pPr>
            <a:lvl5pPr indent="-317500" lvl="4" marL="22860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o"/>
              <a:defRPr/>
            </a:lvl5pPr>
            <a:lvl6pPr indent="-317500" lvl="5" marL="27432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▪"/>
              <a:defRPr/>
            </a:lvl6pPr>
            <a:lvl7pPr indent="-317500" lvl="6" marL="32004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o"/>
              <a:defRPr/>
            </a:lvl8pPr>
            <a:lvl9pPr indent="-317500" lvl="8" marL="41148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mc:AlternateContent>
    <mc:Choice Requires="p14">
      <p:transition spd="slow" p14:dur="5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8"/>
          <p:cNvSpPr txBox="1"/>
          <p:nvPr/>
        </p:nvSpPr>
        <p:spPr>
          <a:xfrm>
            <a:off x="457200" y="1600200"/>
            <a:ext cx="8229600" cy="49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mc:AlternateContent>
    <mc:Choice Requires="p14">
      <p:transition spd="slow" p14:dur="5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/>
          <p:nvPr/>
        </p:nvSpPr>
        <p:spPr>
          <a:xfrm>
            <a:off x="1285825" y="2099350"/>
            <a:ext cx="65724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" name="Google Shape;46;p15"/>
          <p:cNvSpPr txBox="1"/>
          <p:nvPr/>
        </p:nvSpPr>
        <p:spPr>
          <a:xfrm>
            <a:off x="1285825" y="5764100"/>
            <a:ext cx="6246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A  </a:t>
            </a:r>
            <a:r>
              <a:rPr b="1" lang="en" sz="2400">
                <a:solidFill>
                  <a:srgbClr val="FFFFFF"/>
                </a:solidFill>
              </a:rPr>
              <a:t>Dóra család és a cég kapcsolódása </a:t>
            </a:r>
            <a:endParaRPr b="1"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Díjaink:</a:t>
            </a:r>
            <a:endParaRPr sz="30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457200" y="141765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/>
              <a:t>2013.</a:t>
            </a:r>
            <a:r>
              <a:rPr lang="en" sz="1400"/>
              <a:t> </a:t>
            </a:r>
            <a:r>
              <a:rPr lang="en" sz="1400"/>
              <a:t>GrainPatrol néven bevezetett terménymonitorozó rendszerünk a Finn Minőségügyi Szervezet Minőség-Innováció pályázatán nemzeti szintű díjat nyert. 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 </a:t>
            </a:r>
            <a:r>
              <a:rPr b="1" lang="en" sz="1400"/>
              <a:t>2014</a:t>
            </a:r>
            <a:r>
              <a:rPr lang="en" sz="1400"/>
              <a:t>. XXI Alföldi Állatenyésztési és Mezőgazda Napok: AgroSense I. hely termékdíj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/>
              <a:t>2015. </a:t>
            </a:r>
            <a:r>
              <a:rPr lang="en" sz="1400"/>
              <a:t>Farmer Expo: AgroSense Trap: Termékdíj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/>
              <a:t>2016</a:t>
            </a:r>
            <a:r>
              <a:rPr lang="en" sz="1400"/>
              <a:t>. A GrainPatrol Premium System (GPPS) rendszer fejlesztőjeként és 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forgalmazójaként az UNICOMP Informatika Kft a Bábolnai Gazdanapok 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kiállításon különdíjban részesült.  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/>
              <a:t>2017. </a:t>
            </a:r>
            <a:r>
              <a:rPr lang="en" sz="1400"/>
              <a:t>április az Alföldi Állattenyésztési Napokon és Mezőgazda Expón " 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termékdíj a Magyar Növénytermesztésért 2017"  I. díj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1C1E21"/>
                </a:solidFill>
                <a:highlight>
                  <a:srgbClr val="FFFFFF"/>
                </a:highlight>
              </a:rPr>
              <a:t>2019. K&amp;H Családi Vállalatok Kiválósági Díja Innovációs díj</a:t>
            </a:r>
            <a:endParaRPr b="1" sz="1400">
              <a:solidFill>
                <a:srgbClr val="1C1E2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1C1E2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1C1E21"/>
              </a:solidFill>
              <a:highlight>
                <a:srgbClr val="FFFFFF"/>
              </a:highlight>
            </a:endParaRPr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822948" y="3060125"/>
            <a:ext cx="1863850" cy="2797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/>
        </p:nvSpPr>
        <p:spPr>
          <a:xfrm>
            <a:off x="507350" y="636073"/>
            <a:ext cx="8229600" cy="91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lang="en" sz="30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égadatok</a:t>
            </a:r>
            <a:endParaRPr sz="30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" name="Google Shape;52;p16"/>
          <p:cNvSpPr txBox="1"/>
          <p:nvPr/>
        </p:nvSpPr>
        <p:spPr>
          <a:xfrm>
            <a:off x="507350" y="1546275"/>
            <a:ext cx="77283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" sz="24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Ügyvezető, tulajdonos: Dóra Levente</a:t>
            </a:r>
            <a:endParaRPr sz="24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Központ: Székesfehérvár</a:t>
            </a:r>
            <a:endParaRPr sz="24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" sz="24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Irodák: Budapest, Veszprém, Debrecen</a:t>
            </a:r>
            <a:endParaRPr sz="24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Mobil” mérnökök: Győr, Szeged, Pécs, Sopron </a:t>
            </a:r>
            <a:endParaRPr sz="24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" sz="24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1994 óta működik Kft-ként</a:t>
            </a:r>
            <a:endParaRPr sz="24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" sz="24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~50 alkalmazott</a:t>
            </a:r>
            <a:endParaRPr sz="24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</a:endParaRPr>
          </a:p>
        </p:txBody>
      </p:sp>
      <p:pic>
        <p:nvPicPr>
          <p:cNvPr id="53" name="Google Shape;5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7975" y="4238975"/>
            <a:ext cx="2936049" cy="178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/>
          <p:nvPr>
            <p:ph type="title"/>
          </p:nvPr>
        </p:nvSpPr>
        <p:spPr>
          <a:xfrm>
            <a:off x="457200" y="274645"/>
            <a:ext cx="8229600" cy="6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Megalakulás </a:t>
            </a:r>
            <a:r>
              <a:rPr b="0" lang="en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" name="Google Shape;59;p17"/>
          <p:cNvSpPr txBox="1"/>
          <p:nvPr/>
        </p:nvSpPr>
        <p:spPr>
          <a:xfrm>
            <a:off x="702050" y="2301975"/>
            <a:ext cx="3967200" cy="30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1590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  <a:p>
            <a:pPr indent="0" lvl="0" marL="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Megalakult cégünk azzal a céllal, hogy egyedi f</a:t>
            </a:r>
            <a:r>
              <a:rPr b="1" lang="en" sz="1800">
                <a:solidFill>
                  <a:srgbClr val="434343"/>
                </a:solidFill>
              </a:rPr>
              <a:t>ejlesztési igényeket</a:t>
            </a:r>
            <a:r>
              <a:rPr lang="en" sz="1800">
                <a:solidFill>
                  <a:srgbClr val="434343"/>
                </a:solidFill>
              </a:rPr>
              <a:t> szolgáljon ki. Az elkövetkező években számos</a:t>
            </a:r>
            <a:r>
              <a:rPr b="1" lang="en" sz="1800">
                <a:solidFill>
                  <a:srgbClr val="434343"/>
                </a:solidFill>
              </a:rPr>
              <a:t> szabadalom </a:t>
            </a:r>
            <a:r>
              <a:rPr lang="en" sz="1800">
                <a:solidFill>
                  <a:srgbClr val="434343"/>
                </a:solidFill>
              </a:rPr>
              <a:t>és jelentős </a:t>
            </a:r>
            <a:r>
              <a:rPr b="1" lang="en" sz="1800">
                <a:solidFill>
                  <a:srgbClr val="434343"/>
                </a:solidFill>
              </a:rPr>
              <a:t>újítás</a:t>
            </a:r>
            <a:r>
              <a:rPr lang="en" sz="1800">
                <a:solidFill>
                  <a:srgbClr val="434343"/>
                </a:solidFill>
              </a:rPr>
              <a:t> születik.</a:t>
            </a:r>
            <a:endParaRPr sz="1800">
              <a:solidFill>
                <a:srgbClr val="434343"/>
              </a:solidFill>
            </a:endParaRPr>
          </a:p>
          <a:p>
            <a:pPr indent="0" lvl="0" marL="21590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121"/>
              </a:solidFill>
            </a:endParaRPr>
          </a:p>
          <a:p>
            <a:pPr indent="0" lvl="0" marL="21590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121"/>
              </a:solidFill>
            </a:endParaRPr>
          </a:p>
          <a:p>
            <a:pPr indent="0" lvl="0" marL="21590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121"/>
              </a:solidFill>
            </a:endParaRPr>
          </a:p>
          <a:p>
            <a:pPr indent="0" lvl="0" marL="21590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121"/>
              </a:solidFill>
            </a:endParaRPr>
          </a:p>
          <a:p>
            <a:pPr indent="0" lvl="0" marL="21590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121"/>
              </a:solidFill>
            </a:endParaRPr>
          </a:p>
          <a:p>
            <a:pPr indent="0" lvl="0" marL="21590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121"/>
              </a:solidFill>
            </a:endParaRPr>
          </a:p>
          <a:p>
            <a:pPr indent="0" lvl="0" marL="21590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121"/>
              </a:solidFill>
            </a:endParaRPr>
          </a:p>
          <a:p>
            <a:pPr indent="0" lvl="0" marL="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121"/>
              </a:solidFill>
            </a:endParaRPr>
          </a:p>
          <a:p>
            <a:pPr indent="0" lvl="0" marL="21590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121"/>
              </a:solidFill>
            </a:endParaRPr>
          </a:p>
          <a:p>
            <a:pPr indent="0" lvl="0" marL="21590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212121"/>
              </a:solidFill>
            </a:endParaRPr>
          </a:p>
        </p:txBody>
      </p:sp>
      <p:sp>
        <p:nvSpPr>
          <p:cNvPr id="60" name="Google Shape;60;p17"/>
          <p:cNvSpPr txBox="1"/>
          <p:nvPr/>
        </p:nvSpPr>
        <p:spPr>
          <a:xfrm>
            <a:off x="702050" y="1228388"/>
            <a:ext cx="7867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50">
                <a:solidFill>
                  <a:srgbClr val="6D6D6D"/>
                </a:solidFill>
                <a:latin typeface="Roboto"/>
                <a:ea typeface="Roboto"/>
                <a:cs typeface="Roboto"/>
                <a:sym typeface="Roboto"/>
              </a:rPr>
              <a:t>1984-</a:t>
            </a:r>
            <a:endParaRPr b="1" sz="2650">
              <a:solidFill>
                <a:srgbClr val="6D6D6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p17"/>
          <p:cNvSpPr txBox="1"/>
          <p:nvPr/>
        </p:nvSpPr>
        <p:spPr>
          <a:xfrm>
            <a:off x="4817000" y="2302050"/>
            <a:ext cx="3967200" cy="18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50">
              <a:solidFill>
                <a:srgbClr val="6D6D6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50">
              <a:solidFill>
                <a:srgbClr val="6D6D6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p17"/>
          <p:cNvSpPr txBox="1"/>
          <p:nvPr/>
        </p:nvSpPr>
        <p:spPr>
          <a:xfrm>
            <a:off x="702050" y="1918275"/>
            <a:ext cx="39672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0000"/>
                </a:solidFill>
              </a:rPr>
              <a:t>Esemény </a:t>
            </a:r>
            <a:endParaRPr b="1" sz="1800">
              <a:solidFill>
                <a:srgbClr val="CC0000"/>
              </a:solidFill>
            </a:endParaRPr>
          </a:p>
        </p:txBody>
      </p:sp>
      <p:sp>
        <p:nvSpPr>
          <p:cNvPr id="63" name="Google Shape;63;p17"/>
          <p:cNvSpPr txBox="1"/>
          <p:nvPr/>
        </p:nvSpPr>
        <p:spPr>
          <a:xfrm>
            <a:off x="4817075" y="1918275"/>
            <a:ext cx="39672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0000"/>
                </a:solidFill>
              </a:rPr>
              <a:t>Alapítók </a:t>
            </a:r>
            <a:endParaRPr b="1" sz="1800">
              <a:solidFill>
                <a:srgbClr val="CC0000"/>
              </a:solidFill>
            </a:endParaRPr>
          </a:p>
        </p:txBody>
      </p:sp>
      <p:pic>
        <p:nvPicPr>
          <p:cNvPr id="64" name="Google Shape;6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6250" y="2630447"/>
            <a:ext cx="1063624" cy="159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4100" y="2630438"/>
            <a:ext cx="1187043" cy="159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/>
        </p:nvSpPr>
        <p:spPr>
          <a:xfrm>
            <a:off x="183100" y="391362"/>
            <a:ext cx="86868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Font typeface="Helvetica Neue"/>
              <a:buNone/>
            </a:pPr>
            <a:r>
              <a:rPr lang="en" sz="36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Új üzletág megjelenése, Kft.-vé alakulás  </a:t>
            </a:r>
            <a:endParaRPr sz="36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" name="Google Shape;72;p18"/>
          <p:cNvSpPr txBox="1"/>
          <p:nvPr/>
        </p:nvSpPr>
        <p:spPr>
          <a:xfrm>
            <a:off x="702050" y="2301975"/>
            <a:ext cx="3967200" cy="27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Bevezetésre került új üzletágunk, a </a:t>
            </a:r>
            <a:r>
              <a:rPr b="1" lang="en">
                <a:solidFill>
                  <a:srgbClr val="434343"/>
                </a:solidFill>
              </a:rPr>
              <a:t>gyengeáramú rendszerek tervezése és kivitelezése.</a:t>
            </a:r>
            <a:endParaRPr b="1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1992</a:t>
            </a:r>
            <a:r>
              <a:rPr lang="en">
                <a:solidFill>
                  <a:srgbClr val="434343"/>
                </a:solidFill>
              </a:rPr>
              <a:t>     A folyamatos növekedés eredményeként cégünk Kft.-ként folytatja tevékenységét. A megjelenő piaci igényekre reagálva, nagy megbízhatóságú i</a:t>
            </a:r>
            <a:r>
              <a:rPr b="1" lang="en">
                <a:solidFill>
                  <a:srgbClr val="434343"/>
                </a:solidFill>
              </a:rPr>
              <a:t>nformatikai rendszerek</a:t>
            </a:r>
            <a:r>
              <a:rPr lang="en">
                <a:solidFill>
                  <a:srgbClr val="434343"/>
                </a:solidFill>
              </a:rPr>
              <a:t> szállítását is tevékenységeink közé illesztjük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1998 </a:t>
            </a:r>
            <a:r>
              <a:rPr lang="en">
                <a:solidFill>
                  <a:srgbClr val="434343"/>
                </a:solidFill>
              </a:rPr>
              <a:t>     Cégünk megszerzi az I</a:t>
            </a:r>
            <a:r>
              <a:rPr b="1" lang="en">
                <a:solidFill>
                  <a:srgbClr val="434343"/>
                </a:solidFill>
              </a:rPr>
              <a:t>SO 9001-es</a:t>
            </a:r>
            <a:r>
              <a:rPr lang="en">
                <a:solidFill>
                  <a:srgbClr val="434343"/>
                </a:solidFill>
              </a:rPr>
              <a:t> tanúsítványt, melyet továbbfejlesztve naprakészen alkalmazunk működésünk során.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8"/>
          <p:cNvSpPr txBox="1"/>
          <p:nvPr/>
        </p:nvSpPr>
        <p:spPr>
          <a:xfrm>
            <a:off x="702050" y="1228388"/>
            <a:ext cx="7867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50">
                <a:solidFill>
                  <a:srgbClr val="6D6D6D"/>
                </a:solidFill>
                <a:latin typeface="Roboto"/>
                <a:ea typeface="Roboto"/>
                <a:cs typeface="Roboto"/>
                <a:sym typeface="Roboto"/>
              </a:rPr>
              <a:t>1991-2005</a:t>
            </a:r>
            <a:endParaRPr b="1" sz="2650">
              <a:solidFill>
                <a:srgbClr val="6D6D6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8"/>
          <p:cNvSpPr txBox="1"/>
          <p:nvPr/>
        </p:nvSpPr>
        <p:spPr>
          <a:xfrm>
            <a:off x="4817000" y="2302050"/>
            <a:ext cx="3967200" cy="3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</a:rPr>
              <a:t>1992  </a:t>
            </a:r>
            <a:r>
              <a:rPr lang="en" sz="1200">
                <a:solidFill>
                  <a:srgbClr val="434343"/>
                </a:solidFill>
              </a:rPr>
              <a:t>IFABO  kiállításon hostess  </a:t>
            </a:r>
            <a:endParaRPr sz="1200">
              <a:solidFill>
                <a:srgbClr val="434343"/>
              </a:solidFill>
            </a:endParaRPr>
          </a:p>
          <a:p>
            <a:pPr indent="0" lvl="0" marL="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</a:rPr>
              <a:t>1995  </a:t>
            </a:r>
            <a:r>
              <a:rPr lang="en" sz="1200">
                <a:solidFill>
                  <a:srgbClr val="434343"/>
                </a:solidFill>
              </a:rPr>
              <a:t>Unicomp pesti irodájában </a:t>
            </a:r>
            <a:endParaRPr sz="1200">
              <a:solidFill>
                <a:srgbClr val="434343"/>
              </a:solidFill>
            </a:endParaRPr>
          </a:p>
          <a:p>
            <a:pPr indent="0" lvl="0" marL="21590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     adminisztratív munka</a:t>
            </a:r>
            <a:endParaRPr sz="1200">
              <a:solidFill>
                <a:srgbClr val="434343"/>
              </a:solidFill>
            </a:endParaRPr>
          </a:p>
          <a:p>
            <a:pPr indent="0" lvl="0" marL="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</a:rPr>
              <a:t>1998 </a:t>
            </a:r>
            <a:r>
              <a:rPr lang="en" sz="1200">
                <a:solidFill>
                  <a:srgbClr val="434343"/>
                </a:solidFill>
              </a:rPr>
              <a:t> Sales manager</a:t>
            </a:r>
            <a:endParaRPr sz="1200">
              <a:solidFill>
                <a:srgbClr val="434343"/>
              </a:solidFill>
            </a:endParaRPr>
          </a:p>
          <a:p>
            <a:pPr indent="0" lvl="0" marL="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</a:rPr>
              <a:t>2001  </a:t>
            </a:r>
            <a:r>
              <a:rPr lang="en" sz="1200">
                <a:solidFill>
                  <a:srgbClr val="434343"/>
                </a:solidFill>
              </a:rPr>
              <a:t>Pesti iroda vezetése </a:t>
            </a:r>
            <a:endParaRPr sz="1200">
              <a:solidFill>
                <a:srgbClr val="434343"/>
              </a:solidFill>
            </a:endParaRPr>
          </a:p>
          <a:p>
            <a:pPr indent="0" lvl="0" marL="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</a:rPr>
              <a:t>2</a:t>
            </a:r>
            <a:r>
              <a:rPr b="1" lang="en" sz="1200">
                <a:solidFill>
                  <a:srgbClr val="434343"/>
                </a:solidFill>
              </a:rPr>
              <a:t>003</a:t>
            </a:r>
            <a:r>
              <a:rPr lang="en" sz="1200">
                <a:solidFill>
                  <a:srgbClr val="434343"/>
                </a:solidFill>
              </a:rPr>
              <a:t>  szülési szabadság</a:t>
            </a:r>
            <a:endParaRPr sz="1200">
              <a:solidFill>
                <a:srgbClr val="434343"/>
              </a:solidFill>
            </a:endParaRPr>
          </a:p>
          <a:p>
            <a:pPr indent="0" lvl="0" marL="21590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</a:endParaRPr>
          </a:p>
          <a:p>
            <a:pPr indent="0" lvl="0" marL="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</a:endParaRPr>
          </a:p>
          <a:p>
            <a:pPr indent="0" lvl="0" marL="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</a:rPr>
              <a:t>1997-1998</a:t>
            </a:r>
            <a:r>
              <a:rPr lang="en" sz="1200">
                <a:solidFill>
                  <a:srgbClr val="434343"/>
                </a:solidFill>
              </a:rPr>
              <a:t>  Adminisztratív munka</a:t>
            </a:r>
            <a:endParaRPr sz="1200">
              <a:solidFill>
                <a:srgbClr val="434343"/>
              </a:solidFill>
            </a:endParaRPr>
          </a:p>
          <a:p>
            <a:pPr indent="0" lvl="0" marL="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</a:rPr>
              <a:t>2002-2003  </a:t>
            </a:r>
            <a:r>
              <a:rPr lang="en" sz="1200">
                <a:solidFill>
                  <a:srgbClr val="434343"/>
                </a:solidFill>
              </a:rPr>
              <a:t>A dminisztratív munka</a:t>
            </a:r>
            <a:r>
              <a:rPr lang="en" sz="1200">
                <a:solidFill>
                  <a:srgbClr val="212121"/>
                </a:solidFill>
              </a:rPr>
              <a:t> </a:t>
            </a:r>
            <a:endParaRPr sz="1200">
              <a:solidFill>
                <a:srgbClr val="212121"/>
              </a:solidFill>
            </a:endParaRPr>
          </a:p>
          <a:p>
            <a:pPr indent="0" lvl="0" marL="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121"/>
              </a:solidFill>
            </a:endParaRPr>
          </a:p>
        </p:txBody>
      </p:sp>
      <p:sp>
        <p:nvSpPr>
          <p:cNvPr id="75" name="Google Shape;75;p18"/>
          <p:cNvSpPr txBox="1"/>
          <p:nvPr/>
        </p:nvSpPr>
        <p:spPr>
          <a:xfrm>
            <a:off x="702050" y="1918275"/>
            <a:ext cx="39672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0000"/>
                </a:solidFill>
              </a:rPr>
              <a:t>Esemény </a:t>
            </a:r>
            <a:endParaRPr b="1" sz="1800">
              <a:solidFill>
                <a:srgbClr val="CC0000"/>
              </a:solidFill>
            </a:endParaRPr>
          </a:p>
        </p:txBody>
      </p:sp>
      <p:sp>
        <p:nvSpPr>
          <p:cNvPr id="76" name="Google Shape;76;p18"/>
          <p:cNvSpPr txBox="1"/>
          <p:nvPr/>
        </p:nvSpPr>
        <p:spPr>
          <a:xfrm>
            <a:off x="4817075" y="1918275"/>
            <a:ext cx="39672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0000"/>
                </a:solidFill>
              </a:rPr>
              <a:t>Családtag  be/ ki csatlakozása   </a:t>
            </a:r>
            <a:endParaRPr b="1" sz="1800">
              <a:solidFill>
                <a:srgbClr val="CC0000"/>
              </a:solidFill>
            </a:endParaRPr>
          </a:p>
        </p:txBody>
      </p:sp>
      <p:pic>
        <p:nvPicPr>
          <p:cNvPr id="77" name="Google Shape;7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4650" y="2466550"/>
            <a:ext cx="1218100" cy="12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1375" y="4688000"/>
            <a:ext cx="1218100" cy="12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>
            <a:off x="702050" y="296725"/>
            <a:ext cx="8229600" cy="86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999999"/>
                </a:solidFill>
              </a:rPr>
              <a:t>K+F visszatérése,Nyomtatás üzletág kiemelése </a:t>
            </a:r>
            <a:endParaRPr sz="3000">
              <a:solidFill>
                <a:srgbClr val="999999"/>
              </a:solidFill>
            </a:endParaRPr>
          </a:p>
        </p:txBody>
      </p:sp>
      <p:sp>
        <p:nvSpPr>
          <p:cNvPr id="84" name="Google Shape;84;p19"/>
          <p:cNvSpPr txBox="1"/>
          <p:nvPr/>
        </p:nvSpPr>
        <p:spPr>
          <a:xfrm>
            <a:off x="702050" y="2301975"/>
            <a:ext cx="3967200" cy="28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2006 </a:t>
            </a:r>
            <a:r>
              <a:rPr lang="en"/>
              <a:t>     A technológiai fejlődés, a fogyasztók változó igényei változó környezetet teremtenek, melyre cégünk folyamatos fejlesztéssel reagál, ezáltal jelentős </a:t>
            </a:r>
            <a:r>
              <a:rPr b="1" lang="en"/>
              <a:t>kutatás-fejlesztési tevékenység</a:t>
            </a:r>
            <a:r>
              <a:rPr lang="en"/>
              <a:t> kezdődik.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2006 </a:t>
            </a:r>
            <a:r>
              <a:rPr lang="en"/>
              <a:t>    </a:t>
            </a:r>
            <a:r>
              <a:rPr b="1" lang="en"/>
              <a:t>Nyomtatás-szolgáltatás üzletágunk</a:t>
            </a:r>
            <a:r>
              <a:rPr lang="en"/>
              <a:t> kiemelése szerviz tevékenységek közül, mellyel az elsők között fordultunk szembe a nyomtatás-koncentrációs piaci trendekkel.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9"/>
          <p:cNvSpPr txBox="1"/>
          <p:nvPr/>
        </p:nvSpPr>
        <p:spPr>
          <a:xfrm>
            <a:off x="702050" y="1228388"/>
            <a:ext cx="7867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50">
                <a:solidFill>
                  <a:srgbClr val="6D6D6D"/>
                </a:solidFill>
                <a:latin typeface="Roboto"/>
                <a:ea typeface="Roboto"/>
                <a:cs typeface="Roboto"/>
                <a:sym typeface="Roboto"/>
              </a:rPr>
              <a:t>2006</a:t>
            </a:r>
            <a:endParaRPr b="1" sz="2650">
              <a:solidFill>
                <a:srgbClr val="6D6D6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p19"/>
          <p:cNvSpPr txBox="1"/>
          <p:nvPr/>
        </p:nvSpPr>
        <p:spPr>
          <a:xfrm>
            <a:off x="4817000" y="2302050"/>
            <a:ext cx="3967200" cy="18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215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2006- 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Cégvezetői pozícióban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215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2006-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 Fejlesztési vezető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215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D6D6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1590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12121"/>
                </a:solidFill>
              </a:rPr>
              <a:t> </a:t>
            </a:r>
            <a:endParaRPr sz="1800">
              <a:solidFill>
                <a:srgbClr val="212121"/>
              </a:solidFill>
            </a:endParaRPr>
          </a:p>
        </p:txBody>
      </p:sp>
      <p:sp>
        <p:nvSpPr>
          <p:cNvPr id="87" name="Google Shape;87;p19"/>
          <p:cNvSpPr txBox="1"/>
          <p:nvPr/>
        </p:nvSpPr>
        <p:spPr>
          <a:xfrm>
            <a:off x="702050" y="1918275"/>
            <a:ext cx="39672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0000"/>
                </a:solidFill>
              </a:rPr>
              <a:t>Esemény </a:t>
            </a:r>
            <a:endParaRPr b="1" sz="1800">
              <a:solidFill>
                <a:srgbClr val="CC0000"/>
              </a:solidFill>
            </a:endParaRPr>
          </a:p>
        </p:txBody>
      </p:sp>
      <p:sp>
        <p:nvSpPr>
          <p:cNvPr id="88" name="Google Shape;88;p19"/>
          <p:cNvSpPr txBox="1"/>
          <p:nvPr/>
        </p:nvSpPr>
        <p:spPr>
          <a:xfrm>
            <a:off x="4817075" y="1918275"/>
            <a:ext cx="39672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0000"/>
                </a:solidFill>
              </a:rPr>
              <a:t>Családtagok  be/ ki csatlakozása </a:t>
            </a:r>
            <a:endParaRPr b="1" sz="1800">
              <a:solidFill>
                <a:srgbClr val="CC0000"/>
              </a:solidFill>
            </a:endParaRPr>
          </a:p>
        </p:txBody>
      </p:sp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4450" y="2368450"/>
            <a:ext cx="1389825" cy="138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5315775"/>
            <a:ext cx="8273" cy="138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3073" y="5315775"/>
            <a:ext cx="8273" cy="138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183100" y="391362"/>
            <a:ext cx="86868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Font typeface="Helvetica Neue"/>
              <a:buNone/>
            </a:pPr>
            <a:r>
              <a:rPr lang="en" sz="36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" sz="30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Fejlesztések piacra vitele </a:t>
            </a:r>
            <a:endParaRPr sz="30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7" name="Google Shape;97;p20"/>
          <p:cNvSpPr txBox="1"/>
          <p:nvPr/>
        </p:nvSpPr>
        <p:spPr>
          <a:xfrm>
            <a:off x="702050" y="2301975"/>
            <a:ext cx="3967200" cy="24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2008  </a:t>
            </a:r>
            <a:r>
              <a:rPr lang="en">
                <a:solidFill>
                  <a:schemeClr val="dk1"/>
                </a:solidFill>
              </a:rPr>
              <a:t> A piaci lehetőségeket kiaknázva a vezeték nélküli szenzorhálózatos (WSN) fejlesztéseink elindulnak.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2011</a:t>
            </a:r>
            <a:r>
              <a:rPr lang="en"/>
              <a:t>  Megkezdődik UCMote eszközcsaládunk értékesítése világszerte, több mint 15 országban.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2013 </a:t>
            </a:r>
            <a:r>
              <a:rPr lang="en"/>
              <a:t>  Megszületnek mezőgazdaságot támogató legújabb fejlesztéseink: GrainPatrol és AgroSense termékeink bevezetése a magyar piacra.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8" name="Google Shape;98;p20"/>
          <p:cNvSpPr txBox="1"/>
          <p:nvPr/>
        </p:nvSpPr>
        <p:spPr>
          <a:xfrm>
            <a:off x="702050" y="1228388"/>
            <a:ext cx="7867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50">
                <a:solidFill>
                  <a:srgbClr val="6D6D6D"/>
                </a:solidFill>
                <a:latin typeface="Roboto"/>
                <a:ea typeface="Roboto"/>
                <a:cs typeface="Roboto"/>
                <a:sym typeface="Roboto"/>
              </a:rPr>
              <a:t>2008-13</a:t>
            </a:r>
            <a:endParaRPr b="1" sz="2650">
              <a:solidFill>
                <a:srgbClr val="6D6D6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20"/>
          <p:cNvSpPr txBox="1"/>
          <p:nvPr/>
        </p:nvSpPr>
        <p:spPr>
          <a:xfrm>
            <a:off x="4817000" y="2302050"/>
            <a:ext cx="3967200" cy="24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1590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12121"/>
                </a:solidFill>
              </a:rPr>
              <a:t>2012</a:t>
            </a:r>
            <a:r>
              <a:rPr b="1" lang="en">
                <a:solidFill>
                  <a:srgbClr val="212121"/>
                </a:solidFill>
              </a:rPr>
              <a:t>   </a:t>
            </a:r>
            <a:r>
              <a:rPr lang="en">
                <a:solidFill>
                  <a:srgbClr val="212121"/>
                </a:solidFill>
              </a:rPr>
              <a:t>Visszatérés a céghez,</a:t>
            </a:r>
            <a:endParaRPr>
              <a:solidFill>
                <a:srgbClr val="212121"/>
              </a:solidFill>
            </a:endParaRPr>
          </a:p>
          <a:p>
            <a:pPr indent="0" lvl="0" marL="21590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2121"/>
                </a:solidFill>
              </a:rPr>
              <a:t>           az értékesítési területre</a:t>
            </a:r>
            <a:endParaRPr>
              <a:solidFill>
                <a:srgbClr val="212121"/>
              </a:solidFill>
            </a:endParaRPr>
          </a:p>
          <a:p>
            <a:pPr indent="0" lvl="0" marL="21590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121"/>
              </a:solidFill>
            </a:endParaRPr>
          </a:p>
        </p:txBody>
      </p:sp>
      <p:sp>
        <p:nvSpPr>
          <p:cNvPr id="100" name="Google Shape;100;p20"/>
          <p:cNvSpPr txBox="1"/>
          <p:nvPr/>
        </p:nvSpPr>
        <p:spPr>
          <a:xfrm>
            <a:off x="702050" y="1918275"/>
            <a:ext cx="39672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0000"/>
                </a:solidFill>
              </a:rPr>
              <a:t>Esemény </a:t>
            </a:r>
            <a:endParaRPr b="1" sz="1800">
              <a:solidFill>
                <a:srgbClr val="CC0000"/>
              </a:solidFill>
            </a:endParaRPr>
          </a:p>
        </p:txBody>
      </p:sp>
      <p:sp>
        <p:nvSpPr>
          <p:cNvPr id="101" name="Google Shape;101;p20"/>
          <p:cNvSpPr txBox="1"/>
          <p:nvPr/>
        </p:nvSpPr>
        <p:spPr>
          <a:xfrm>
            <a:off x="4817075" y="1918275"/>
            <a:ext cx="39672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0000"/>
                </a:solidFill>
              </a:rPr>
              <a:t>Családtag  be/ ki csatlakozása   </a:t>
            </a:r>
            <a:endParaRPr b="1" sz="1800">
              <a:solidFill>
                <a:srgbClr val="CC0000"/>
              </a:solidFill>
            </a:endParaRPr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6175" y="2460175"/>
            <a:ext cx="1218100" cy="1218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grosense_logó (átlátszó háttér).png" id="103" name="Google Shape;10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050" y="4683901"/>
            <a:ext cx="1759800" cy="312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in Patrol logó.png" id="104" name="Google Shape;10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5325" y="5213955"/>
            <a:ext cx="1749949" cy="31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457200" y="274646"/>
            <a:ext cx="8229600" cy="76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solidFill>
                  <a:srgbClr val="999999"/>
                </a:solidFill>
              </a:rPr>
              <a:t>Cégnövekedés</a:t>
            </a:r>
            <a:endParaRPr b="0" sz="3000">
              <a:solidFill>
                <a:srgbClr val="999999"/>
              </a:solidFill>
            </a:endParaRPr>
          </a:p>
        </p:txBody>
      </p:sp>
      <p:sp>
        <p:nvSpPr>
          <p:cNvPr id="110" name="Google Shape;110;p21"/>
          <p:cNvSpPr txBox="1"/>
          <p:nvPr/>
        </p:nvSpPr>
        <p:spPr>
          <a:xfrm>
            <a:off x="702050" y="2301975"/>
            <a:ext cx="3967200" cy="30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2014 </a:t>
            </a:r>
            <a:r>
              <a:rPr lang="en">
                <a:solidFill>
                  <a:srgbClr val="434343"/>
                </a:solidFill>
              </a:rPr>
              <a:t> </a:t>
            </a:r>
            <a:r>
              <a:rPr b="1" lang="en">
                <a:solidFill>
                  <a:srgbClr val="434343"/>
                </a:solidFill>
              </a:rPr>
              <a:t> A nyomtatóflottákat és informatikai rendszereket </a:t>
            </a:r>
            <a:r>
              <a:rPr lang="en">
                <a:solidFill>
                  <a:srgbClr val="434343"/>
                </a:solidFill>
              </a:rPr>
              <a:t>országosan 4 telephelyről üzemeltetjük. </a:t>
            </a:r>
            <a:r>
              <a:rPr b="1" lang="en">
                <a:solidFill>
                  <a:srgbClr val="434343"/>
                </a:solidFill>
              </a:rPr>
              <a:t>IT hálózatokat építünk </a:t>
            </a:r>
            <a:r>
              <a:rPr lang="en">
                <a:solidFill>
                  <a:srgbClr val="434343"/>
                </a:solidFill>
              </a:rPr>
              <a:t>és egyre növekvő hangsúlyt fektetünk innovációs tevékenységünkre.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2014  </a:t>
            </a:r>
            <a:r>
              <a:rPr lang="en">
                <a:solidFill>
                  <a:srgbClr val="434343"/>
                </a:solidFill>
              </a:rPr>
              <a:t> Megalapul a </a:t>
            </a:r>
            <a:r>
              <a:rPr b="1" lang="en">
                <a:solidFill>
                  <a:srgbClr val="434343"/>
                </a:solidFill>
              </a:rPr>
              <a:t>POS terminál </a:t>
            </a:r>
            <a:r>
              <a:rPr lang="en">
                <a:solidFill>
                  <a:srgbClr val="434343"/>
                </a:solidFill>
              </a:rPr>
              <a:t>üzemeltetéssel foglalkozó szakemberi csoportunk. Jelenleg ~6000 db terminált kezelünk országszerte. 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2016 </a:t>
            </a:r>
            <a:r>
              <a:rPr lang="en">
                <a:solidFill>
                  <a:srgbClr val="434343"/>
                </a:solidFill>
              </a:rPr>
              <a:t>  Az országhatárt átlépő értékesítéseket követően az </a:t>
            </a:r>
            <a:r>
              <a:rPr b="1" lang="en">
                <a:solidFill>
                  <a:srgbClr val="434343"/>
                </a:solidFill>
              </a:rPr>
              <a:t>AgroSense </a:t>
            </a:r>
            <a:r>
              <a:rPr lang="en">
                <a:solidFill>
                  <a:srgbClr val="434343"/>
                </a:solidFill>
              </a:rPr>
              <a:t>nevű brand termékünk eladása sikeresen lezárul a </a:t>
            </a:r>
            <a:r>
              <a:rPr b="1" lang="en">
                <a:solidFill>
                  <a:srgbClr val="434343"/>
                </a:solidFill>
              </a:rPr>
              <a:t>Sys-Control Kft. </a:t>
            </a:r>
            <a:r>
              <a:rPr lang="en">
                <a:solidFill>
                  <a:srgbClr val="434343"/>
                </a:solidFill>
              </a:rPr>
              <a:t>irányába. 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/>
        </p:nvSpPr>
        <p:spPr>
          <a:xfrm>
            <a:off x="702050" y="1228388"/>
            <a:ext cx="7867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50">
                <a:solidFill>
                  <a:srgbClr val="6D6D6D"/>
                </a:solidFill>
                <a:latin typeface="Roboto"/>
                <a:ea typeface="Roboto"/>
                <a:cs typeface="Roboto"/>
                <a:sym typeface="Roboto"/>
              </a:rPr>
              <a:t>2014-16</a:t>
            </a:r>
            <a:endParaRPr b="1" sz="2650">
              <a:solidFill>
                <a:srgbClr val="6D6D6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21"/>
          <p:cNvSpPr txBox="1"/>
          <p:nvPr/>
        </p:nvSpPr>
        <p:spPr>
          <a:xfrm>
            <a:off x="4817000" y="2302050"/>
            <a:ext cx="3967200" cy="29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1590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12121"/>
              </a:solidFill>
            </a:endParaRPr>
          </a:p>
          <a:p>
            <a:pPr indent="0" lvl="0" marL="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12121"/>
                </a:solidFill>
              </a:rPr>
              <a:t>2016</a:t>
            </a:r>
            <a:r>
              <a:rPr lang="en">
                <a:solidFill>
                  <a:srgbClr val="212121"/>
                </a:solidFill>
              </a:rPr>
              <a:t>  Önálló cég indítása az </a:t>
            </a:r>
            <a:endParaRPr>
              <a:solidFill>
                <a:srgbClr val="212121"/>
              </a:solidFill>
            </a:endParaRPr>
          </a:p>
          <a:p>
            <a:pPr indent="0" lvl="0" marL="21590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2121"/>
                </a:solidFill>
              </a:rPr>
              <a:t>      Agrosense  nevű termék-</a:t>
            </a:r>
            <a:endParaRPr>
              <a:solidFill>
                <a:srgbClr val="212121"/>
              </a:solidFill>
            </a:endParaRPr>
          </a:p>
          <a:p>
            <a:pPr indent="0" lvl="0" marL="21590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2121"/>
                </a:solidFill>
              </a:rPr>
              <a:t>      kel   </a:t>
            </a:r>
            <a:endParaRPr>
              <a:solidFill>
                <a:srgbClr val="212121"/>
              </a:solidFill>
            </a:endParaRPr>
          </a:p>
          <a:p>
            <a:pPr indent="0" lvl="0" marL="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12121"/>
              </a:solidFill>
            </a:endParaRPr>
          </a:p>
          <a:p>
            <a:pPr indent="0" lvl="0" marL="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12121"/>
                </a:solidFill>
              </a:rPr>
              <a:t>2014 </a:t>
            </a:r>
            <a:r>
              <a:rPr lang="en">
                <a:solidFill>
                  <a:srgbClr val="212121"/>
                </a:solidFill>
              </a:rPr>
              <a:t> marketing osztályra</a:t>
            </a:r>
            <a:endParaRPr>
              <a:solidFill>
                <a:srgbClr val="212121"/>
              </a:solidFill>
            </a:endParaRPr>
          </a:p>
          <a:p>
            <a:pPr indent="0" lvl="0" marL="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2121"/>
                </a:solidFill>
              </a:rPr>
              <a:t>          bedolgozás, szobrász </a:t>
            </a:r>
            <a:endParaRPr>
              <a:solidFill>
                <a:srgbClr val="212121"/>
              </a:solidFill>
            </a:endParaRPr>
          </a:p>
          <a:p>
            <a:pPr indent="0" lvl="0" marL="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2121"/>
                </a:solidFill>
              </a:rPr>
              <a:t>          diplomával  </a:t>
            </a:r>
            <a:endParaRPr>
              <a:solidFill>
                <a:srgbClr val="212121"/>
              </a:solidFill>
            </a:endParaRPr>
          </a:p>
          <a:p>
            <a:pPr indent="0" lvl="0" marL="21590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12121"/>
                </a:solidFill>
              </a:rPr>
              <a:t>  </a:t>
            </a:r>
            <a:endParaRPr sz="1800">
              <a:solidFill>
                <a:srgbClr val="212121"/>
              </a:solidFill>
            </a:endParaRPr>
          </a:p>
          <a:p>
            <a:pPr indent="0" lvl="0" marL="21590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121"/>
              </a:solidFill>
            </a:endParaRPr>
          </a:p>
          <a:p>
            <a:pPr indent="0" lvl="0" marL="21590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121"/>
              </a:solidFill>
            </a:endParaRPr>
          </a:p>
          <a:p>
            <a:pPr indent="0" lvl="0" marL="21590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121"/>
              </a:solidFill>
            </a:endParaRPr>
          </a:p>
          <a:p>
            <a:pPr indent="0" lvl="0" marL="21590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121"/>
              </a:solidFill>
            </a:endParaRPr>
          </a:p>
          <a:p>
            <a:pPr indent="0" lvl="0" marL="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121"/>
              </a:solidFill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702050" y="1918275"/>
            <a:ext cx="39672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0000"/>
                </a:solidFill>
              </a:rPr>
              <a:t>Esemény </a:t>
            </a:r>
            <a:endParaRPr b="1" sz="1800">
              <a:solidFill>
                <a:srgbClr val="CC0000"/>
              </a:solidFill>
            </a:endParaRPr>
          </a:p>
        </p:txBody>
      </p:sp>
      <p:sp>
        <p:nvSpPr>
          <p:cNvPr id="114" name="Google Shape;114;p21"/>
          <p:cNvSpPr txBox="1"/>
          <p:nvPr/>
        </p:nvSpPr>
        <p:spPr>
          <a:xfrm>
            <a:off x="4817075" y="1918275"/>
            <a:ext cx="39672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0000"/>
                </a:solidFill>
              </a:rPr>
              <a:t>Családtag  be/ ki csatlakozása   </a:t>
            </a:r>
            <a:endParaRPr b="1" sz="1800">
              <a:solidFill>
                <a:srgbClr val="CC0000"/>
              </a:solidFill>
            </a:endParaRPr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4800" y="2368450"/>
            <a:ext cx="1389825" cy="138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4797" y="4131279"/>
            <a:ext cx="1389825" cy="1440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457200" y="274651"/>
            <a:ext cx="8229600" cy="91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Gyártó cégek kiszolgálása </a:t>
            </a:r>
            <a:endParaRPr b="0" sz="30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" name="Google Shape;122;p22"/>
          <p:cNvSpPr txBox="1"/>
          <p:nvPr/>
        </p:nvSpPr>
        <p:spPr>
          <a:xfrm>
            <a:off x="702050" y="2301975"/>
            <a:ext cx="3967200" cy="30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2018 </a:t>
            </a:r>
            <a:r>
              <a:rPr lang="en">
                <a:solidFill>
                  <a:srgbClr val="434343"/>
                </a:solidFill>
              </a:rPr>
              <a:t>    Kibővül a </a:t>
            </a:r>
            <a:r>
              <a:rPr b="1" lang="en">
                <a:solidFill>
                  <a:srgbClr val="434343"/>
                </a:solidFill>
              </a:rPr>
              <a:t>nyomtatás szolgáltatási és szervizelési csapatunk,</a:t>
            </a:r>
            <a:r>
              <a:rPr lang="en">
                <a:solidFill>
                  <a:srgbClr val="434343"/>
                </a:solidFill>
              </a:rPr>
              <a:t> ezáltal az </a:t>
            </a:r>
            <a:r>
              <a:rPr b="1" lang="en">
                <a:solidFill>
                  <a:srgbClr val="434343"/>
                </a:solidFill>
              </a:rPr>
              <a:t>ipari címke nyomtatók kezelése </a:t>
            </a:r>
            <a:r>
              <a:rPr lang="en">
                <a:solidFill>
                  <a:srgbClr val="434343"/>
                </a:solidFill>
              </a:rPr>
              <a:t>is professzionális szintűre emelkedik.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A legújabb, HTML5-re épülő technológiák felhasználásával megkezdődik a legmodernebb izomorfikus alapú </a:t>
            </a:r>
            <a:r>
              <a:rPr b="1" lang="en">
                <a:solidFill>
                  <a:srgbClr val="434343"/>
                </a:solidFill>
              </a:rPr>
              <a:t>web alkalmazások </a:t>
            </a:r>
            <a:r>
              <a:rPr lang="en">
                <a:solidFill>
                  <a:srgbClr val="434343"/>
                </a:solidFill>
              </a:rPr>
              <a:t>fejlesztése. Elkészül </a:t>
            </a:r>
            <a:r>
              <a:rPr b="1" lang="en">
                <a:solidFill>
                  <a:srgbClr val="434343"/>
                </a:solidFill>
              </a:rPr>
              <a:t>UniBoard®, </a:t>
            </a:r>
            <a:r>
              <a:rPr lang="en">
                <a:solidFill>
                  <a:srgbClr val="434343"/>
                </a:solidFill>
              </a:rPr>
              <a:t>egy tisztán HTML alapú tartalomszolgáltató és irányító rendszer.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2019    </a:t>
            </a:r>
            <a:r>
              <a:rPr lang="en">
                <a:solidFill>
                  <a:srgbClr val="434343"/>
                </a:solidFill>
              </a:rPr>
              <a:t>Kifejlesztettük </a:t>
            </a:r>
            <a:r>
              <a:rPr b="1" lang="en">
                <a:solidFill>
                  <a:srgbClr val="434343"/>
                </a:solidFill>
              </a:rPr>
              <a:t>UniGate®-</a:t>
            </a:r>
            <a:r>
              <a:rPr lang="en">
                <a:solidFill>
                  <a:srgbClr val="434343"/>
                </a:solidFill>
              </a:rPr>
              <a:t>et, egy kamion behívó rendszert 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2"/>
          <p:cNvSpPr txBox="1"/>
          <p:nvPr/>
        </p:nvSpPr>
        <p:spPr>
          <a:xfrm>
            <a:off x="702050" y="1228388"/>
            <a:ext cx="7867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50">
                <a:solidFill>
                  <a:srgbClr val="6D6D6D"/>
                </a:solidFill>
                <a:latin typeface="Roboto"/>
                <a:ea typeface="Roboto"/>
                <a:cs typeface="Roboto"/>
                <a:sym typeface="Roboto"/>
              </a:rPr>
              <a:t>2017-19</a:t>
            </a:r>
            <a:endParaRPr b="1" sz="2650">
              <a:solidFill>
                <a:srgbClr val="6D6D6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22"/>
          <p:cNvSpPr txBox="1"/>
          <p:nvPr/>
        </p:nvSpPr>
        <p:spPr>
          <a:xfrm>
            <a:off x="4817075" y="2605725"/>
            <a:ext cx="3967200" cy="24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1590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12121"/>
                </a:solidFill>
              </a:rPr>
              <a:t>2019</a:t>
            </a:r>
            <a:r>
              <a:rPr lang="en">
                <a:solidFill>
                  <a:srgbClr val="212121"/>
                </a:solidFill>
              </a:rPr>
              <a:t>  marketing területen   </a:t>
            </a:r>
            <a:endParaRPr>
              <a:solidFill>
                <a:srgbClr val="212121"/>
              </a:solidFill>
            </a:endParaRPr>
          </a:p>
          <a:p>
            <a:pPr indent="0" lvl="0" marL="21590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12121"/>
                </a:solidFill>
              </a:rPr>
              <a:t>  </a:t>
            </a:r>
            <a:endParaRPr sz="1800">
              <a:solidFill>
                <a:srgbClr val="212121"/>
              </a:solidFill>
            </a:endParaRPr>
          </a:p>
          <a:p>
            <a:pPr indent="0" lvl="0" marL="21590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121"/>
              </a:solidFill>
            </a:endParaRPr>
          </a:p>
          <a:p>
            <a:pPr indent="0" lvl="0" marL="21590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121"/>
              </a:solidFill>
            </a:endParaRPr>
          </a:p>
          <a:p>
            <a:pPr indent="0" lvl="0" marL="21590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121"/>
              </a:solidFill>
            </a:endParaRPr>
          </a:p>
          <a:p>
            <a:pPr indent="0" lvl="0" marL="21590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121"/>
              </a:solidFill>
            </a:endParaRPr>
          </a:p>
          <a:p>
            <a:pPr indent="0" lvl="0" marL="0" marR="2159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121"/>
              </a:solidFill>
            </a:endParaRPr>
          </a:p>
        </p:txBody>
      </p:sp>
      <p:sp>
        <p:nvSpPr>
          <p:cNvPr id="125" name="Google Shape;125;p22"/>
          <p:cNvSpPr txBox="1"/>
          <p:nvPr/>
        </p:nvSpPr>
        <p:spPr>
          <a:xfrm>
            <a:off x="702050" y="1918275"/>
            <a:ext cx="39672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0000"/>
                </a:solidFill>
              </a:rPr>
              <a:t>Esemény </a:t>
            </a:r>
            <a:endParaRPr b="1" sz="1800">
              <a:solidFill>
                <a:srgbClr val="CC0000"/>
              </a:solidFill>
            </a:endParaRPr>
          </a:p>
        </p:txBody>
      </p:sp>
      <p:sp>
        <p:nvSpPr>
          <p:cNvPr id="126" name="Google Shape;126;p22"/>
          <p:cNvSpPr txBox="1"/>
          <p:nvPr/>
        </p:nvSpPr>
        <p:spPr>
          <a:xfrm>
            <a:off x="4817075" y="1918275"/>
            <a:ext cx="39672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0000"/>
                </a:solidFill>
              </a:rPr>
              <a:t>Családtag  be/ ki csatlakozása   </a:t>
            </a:r>
            <a:endParaRPr b="1" sz="1800">
              <a:solidFill>
                <a:srgbClr val="CC0000"/>
              </a:solidFill>
            </a:endParaRPr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4447" y="2772016"/>
            <a:ext cx="1389825" cy="1440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052" y="5371276"/>
            <a:ext cx="1964699" cy="277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25449" y="5200089"/>
            <a:ext cx="1749549" cy="799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457200" y="274651"/>
            <a:ext cx="8229600" cy="91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Napjaink és a Jövőnk :-)))</a:t>
            </a:r>
            <a:endParaRPr b="0" sz="30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" name="Google Shape;135;p23"/>
          <p:cNvSpPr txBox="1"/>
          <p:nvPr/>
        </p:nvSpPr>
        <p:spPr>
          <a:xfrm>
            <a:off x="524900" y="1732575"/>
            <a:ext cx="4726200" cy="42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A cég fejlesztési céljai :</a:t>
            </a:r>
            <a:endParaRPr b="1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-"/>
            </a:pPr>
            <a:r>
              <a:rPr lang="en">
                <a:solidFill>
                  <a:srgbClr val="434343"/>
                </a:solidFill>
              </a:rPr>
              <a:t>kommunikáció, mobilitás és robotika 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-"/>
            </a:pPr>
            <a:r>
              <a:rPr lang="en">
                <a:solidFill>
                  <a:srgbClr val="434343"/>
                </a:solidFill>
              </a:rPr>
              <a:t>Fejlesztési területek sem korlátozódnak egyetlen területre, a mezőgazdaságtól az ipari fejlesztéseken át, a multimédia területén át egészen a katasztrófavédelemig terjed. 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-"/>
            </a:pPr>
            <a:r>
              <a:rPr lang="en">
                <a:solidFill>
                  <a:srgbClr val="434343"/>
                </a:solidFill>
              </a:rPr>
              <a:t>a virtuális, kiterjesztett valóság eszközei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-"/>
            </a:pPr>
            <a:r>
              <a:rPr lang="en">
                <a:solidFill>
                  <a:srgbClr val="434343"/>
                </a:solidFill>
              </a:rPr>
              <a:t>drón technológiák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-"/>
            </a:pPr>
            <a:r>
              <a:rPr lang="en">
                <a:solidFill>
                  <a:srgbClr val="434343"/>
                </a:solidFill>
              </a:rPr>
              <a:t>mesterséges intelligencia 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714700" y="1193238"/>
            <a:ext cx="7867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50">
                <a:solidFill>
                  <a:srgbClr val="6D6D6D"/>
                </a:solidFill>
                <a:latin typeface="Roboto"/>
                <a:ea typeface="Roboto"/>
                <a:cs typeface="Roboto"/>
                <a:sym typeface="Roboto"/>
              </a:rPr>
              <a:t>2020</a:t>
            </a:r>
            <a:endParaRPr b="1" sz="2650">
              <a:solidFill>
                <a:srgbClr val="6D6D6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1100" y="2763362"/>
            <a:ext cx="3588101" cy="2691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